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64" r:id="rId5"/>
    <p:sldId id="258" r:id="rId6"/>
    <p:sldId id="259" r:id="rId7"/>
    <p:sldId id="260" r:id="rId8"/>
    <p:sldId id="261" r:id="rId9"/>
    <p:sldId id="265" r:id="rId10"/>
    <p:sldId id="263" r:id="rId11"/>
    <p:sldId id="262"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8/19/2020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hsflexpd.com/"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agesandstages.com/free-resources/asq-calculator/"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www.ehsflexpd.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E436C-D914-434D-8390-9430A80476C5}"/>
              </a:ext>
            </a:extLst>
          </p:cNvPr>
          <p:cNvSpPr>
            <a:spLocks noGrp="1"/>
          </p:cNvSpPr>
          <p:nvPr>
            <p:ph type="ctrTitle"/>
          </p:nvPr>
        </p:nvSpPr>
        <p:spPr>
          <a:xfrm>
            <a:off x="1818492" y="242356"/>
            <a:ext cx="8689976" cy="2509213"/>
          </a:xfrm>
        </p:spPr>
        <p:txBody>
          <a:bodyPr/>
          <a:lstStyle/>
          <a:p>
            <a:r>
              <a:rPr lang="en-US" dirty="0"/>
              <a:t>Providers and Parents as partners in using ASQ3 IN A VIRTUAL Environment</a:t>
            </a:r>
          </a:p>
        </p:txBody>
      </p:sp>
      <p:pic>
        <p:nvPicPr>
          <p:cNvPr id="7" name="Picture 6">
            <a:extLst>
              <a:ext uri="{FF2B5EF4-FFF2-40B4-BE49-F238E27FC236}">
                <a16:creationId xmlns:a16="http://schemas.microsoft.com/office/drawing/2014/main" id="{1B537231-158C-4DC6-A12C-9E6E02BE5859}"/>
              </a:ext>
            </a:extLst>
          </p:cNvPr>
          <p:cNvPicPr>
            <a:picLocks noChangeAspect="1"/>
          </p:cNvPicPr>
          <p:nvPr/>
        </p:nvPicPr>
        <p:blipFill>
          <a:blip r:embed="rId2"/>
          <a:stretch>
            <a:fillRect/>
          </a:stretch>
        </p:blipFill>
        <p:spPr>
          <a:xfrm>
            <a:off x="3541259" y="2854807"/>
            <a:ext cx="4868397" cy="3760837"/>
          </a:xfrm>
          <a:prstGeom prst="rect">
            <a:avLst/>
          </a:prstGeom>
        </p:spPr>
      </p:pic>
    </p:spTree>
    <p:extLst>
      <p:ext uri="{BB962C8B-B14F-4D97-AF65-F5344CB8AC3E}">
        <p14:creationId xmlns:p14="http://schemas.microsoft.com/office/powerpoint/2010/main" val="37916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2BD53-4468-4E3A-A3E9-DA912590BF53}"/>
              </a:ext>
            </a:extLst>
          </p:cNvPr>
          <p:cNvSpPr>
            <a:spLocks noGrp="1"/>
          </p:cNvSpPr>
          <p:nvPr>
            <p:ph type="ctrTitle"/>
          </p:nvPr>
        </p:nvSpPr>
        <p:spPr>
          <a:xfrm>
            <a:off x="1469987" y="255596"/>
            <a:ext cx="8689976" cy="883091"/>
          </a:xfrm>
        </p:spPr>
        <p:txBody>
          <a:bodyPr/>
          <a:lstStyle/>
          <a:p>
            <a:r>
              <a:rPr lang="en-US" dirty="0"/>
              <a:t>ASQ 3 STRATEGIES  </a:t>
            </a:r>
          </a:p>
        </p:txBody>
      </p:sp>
      <p:pic>
        <p:nvPicPr>
          <p:cNvPr id="5" name="Picture 4">
            <a:extLst>
              <a:ext uri="{FF2B5EF4-FFF2-40B4-BE49-F238E27FC236}">
                <a16:creationId xmlns:a16="http://schemas.microsoft.com/office/drawing/2014/main" id="{6E3365E0-14F3-44DD-AE38-DAFEE820BC47}"/>
              </a:ext>
            </a:extLst>
          </p:cNvPr>
          <p:cNvPicPr>
            <a:picLocks noChangeAspect="1"/>
          </p:cNvPicPr>
          <p:nvPr/>
        </p:nvPicPr>
        <p:blipFill>
          <a:blip r:embed="rId2"/>
          <a:stretch>
            <a:fillRect/>
          </a:stretch>
        </p:blipFill>
        <p:spPr>
          <a:xfrm>
            <a:off x="603849" y="1459302"/>
            <a:ext cx="4739364" cy="3562727"/>
          </a:xfrm>
          <a:prstGeom prst="rect">
            <a:avLst/>
          </a:prstGeom>
        </p:spPr>
      </p:pic>
      <p:sp>
        <p:nvSpPr>
          <p:cNvPr id="6" name="TextBox 5">
            <a:extLst>
              <a:ext uri="{FF2B5EF4-FFF2-40B4-BE49-F238E27FC236}">
                <a16:creationId xmlns:a16="http://schemas.microsoft.com/office/drawing/2014/main" id="{88915C00-9B7F-452A-BFF5-EFA6AF8FC480}"/>
              </a:ext>
            </a:extLst>
          </p:cNvPr>
          <p:cNvSpPr txBox="1"/>
          <p:nvPr/>
        </p:nvSpPr>
        <p:spPr>
          <a:xfrm>
            <a:off x="718869" y="5578414"/>
            <a:ext cx="11114284" cy="646331"/>
          </a:xfrm>
          <a:prstGeom prst="rect">
            <a:avLst/>
          </a:prstGeom>
          <a:noFill/>
        </p:spPr>
        <p:txBody>
          <a:bodyPr wrap="square" rtlCol="0">
            <a:spAutoFit/>
          </a:bodyPr>
          <a:lstStyle/>
          <a:p>
            <a:r>
              <a:rPr lang="en-US" b="1" dirty="0">
                <a:highlight>
                  <a:srgbClr val="FFFF00"/>
                </a:highlight>
              </a:rPr>
              <a:t>ASQ3 strategies in English and Spanish will be available in the website </a:t>
            </a:r>
            <a:r>
              <a:rPr lang="en-US" b="1" dirty="0">
                <a:solidFill>
                  <a:srgbClr val="FF0000"/>
                </a:solidFill>
                <a:highlight>
                  <a:srgbClr val="FFFF00"/>
                </a:highlight>
                <a:hlinkClick r:id="rId3">
                  <a:extLst>
                    <a:ext uri="{A12FA001-AC4F-418D-AE19-62706E023703}">
                      <ahyp:hlinkClr xmlns:ahyp="http://schemas.microsoft.com/office/drawing/2018/hyperlinkcolor" val="tx"/>
                    </a:ext>
                  </a:extLst>
                </a:hlinkClick>
              </a:rPr>
              <a:t>www.ehsflexpd.com</a:t>
            </a:r>
            <a:r>
              <a:rPr lang="en-US" b="1" dirty="0">
                <a:solidFill>
                  <a:srgbClr val="FF0000"/>
                </a:solidFill>
                <a:highlight>
                  <a:srgbClr val="FFFF00"/>
                </a:highlight>
              </a:rPr>
              <a:t> </a:t>
            </a:r>
            <a:r>
              <a:rPr lang="en-US" b="1" dirty="0">
                <a:highlight>
                  <a:srgbClr val="FFFF00"/>
                </a:highlight>
              </a:rPr>
              <a:t>under </a:t>
            </a:r>
            <a:r>
              <a:rPr lang="en-US" b="1" u="sng" dirty="0">
                <a:highlight>
                  <a:srgbClr val="FFFF00"/>
                </a:highlight>
              </a:rPr>
              <a:t>“Education AD Disabilities”</a:t>
            </a:r>
          </a:p>
        </p:txBody>
      </p:sp>
      <p:pic>
        <p:nvPicPr>
          <p:cNvPr id="8" name="Picture 7" descr="A close up of text on a white surface&#10;&#10;Description automatically generated">
            <a:extLst>
              <a:ext uri="{FF2B5EF4-FFF2-40B4-BE49-F238E27FC236}">
                <a16:creationId xmlns:a16="http://schemas.microsoft.com/office/drawing/2014/main" id="{5425BC06-A61E-47BF-900A-07C8D2F6016A}"/>
              </a:ext>
            </a:extLst>
          </p:cNvPr>
          <p:cNvPicPr>
            <a:picLocks noChangeAspect="1"/>
          </p:cNvPicPr>
          <p:nvPr/>
        </p:nvPicPr>
        <p:blipFill>
          <a:blip r:embed="rId4"/>
          <a:stretch>
            <a:fillRect/>
          </a:stretch>
        </p:blipFill>
        <p:spPr>
          <a:xfrm rot="5400000">
            <a:off x="6833388" y="822865"/>
            <a:ext cx="3641786" cy="4756541"/>
          </a:xfrm>
          <a:prstGeom prst="rect">
            <a:avLst/>
          </a:prstGeom>
        </p:spPr>
      </p:pic>
    </p:spTree>
    <p:extLst>
      <p:ext uri="{BB962C8B-B14F-4D97-AF65-F5344CB8AC3E}">
        <p14:creationId xmlns:p14="http://schemas.microsoft.com/office/powerpoint/2010/main" val="3325391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EA394A-CD7A-4BA5-B6EA-3CD3295F0AFB}"/>
              </a:ext>
            </a:extLst>
          </p:cNvPr>
          <p:cNvPicPr/>
          <p:nvPr/>
        </p:nvPicPr>
        <p:blipFill rotWithShape="1">
          <a:blip r:embed="rId2" cstate="print">
            <a:extLst>
              <a:ext uri="{28A0092B-C50C-407E-A947-70E740481C1C}">
                <a14:useLocalDpi xmlns:a14="http://schemas.microsoft.com/office/drawing/2010/main" val="0"/>
              </a:ext>
            </a:extLst>
          </a:blip>
          <a:srcRect l="4247" t="10908" r="6394" b="9849"/>
          <a:stretch/>
        </p:blipFill>
        <p:spPr bwMode="auto">
          <a:xfrm>
            <a:off x="3360603" y="1449365"/>
            <a:ext cx="5110535" cy="3680477"/>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7EC1B415-D9E9-4132-952C-C5AB10305FD7}"/>
              </a:ext>
            </a:extLst>
          </p:cNvPr>
          <p:cNvSpPr txBox="1"/>
          <p:nvPr/>
        </p:nvSpPr>
        <p:spPr>
          <a:xfrm>
            <a:off x="4054415" y="566668"/>
            <a:ext cx="7781026" cy="477054"/>
          </a:xfrm>
          <a:prstGeom prst="rect">
            <a:avLst/>
          </a:prstGeom>
          <a:noFill/>
        </p:spPr>
        <p:txBody>
          <a:bodyPr wrap="square" rtlCol="0">
            <a:spAutoFit/>
          </a:bodyPr>
          <a:lstStyle/>
          <a:p>
            <a:r>
              <a:rPr lang="en-US" sz="2500" b="1" dirty="0"/>
              <a:t>ASQ AGE CALCULATOR </a:t>
            </a:r>
          </a:p>
        </p:txBody>
      </p:sp>
      <p:sp>
        <p:nvSpPr>
          <p:cNvPr id="6" name="TextBox 5">
            <a:extLst>
              <a:ext uri="{FF2B5EF4-FFF2-40B4-BE49-F238E27FC236}">
                <a16:creationId xmlns:a16="http://schemas.microsoft.com/office/drawing/2014/main" id="{61FD128B-47A8-4C3B-8820-FA083E17218D}"/>
              </a:ext>
            </a:extLst>
          </p:cNvPr>
          <p:cNvSpPr txBox="1"/>
          <p:nvPr/>
        </p:nvSpPr>
        <p:spPr>
          <a:xfrm>
            <a:off x="2777705" y="5620911"/>
            <a:ext cx="6096000" cy="369332"/>
          </a:xfrm>
          <a:prstGeom prst="rect">
            <a:avLst/>
          </a:prstGeom>
          <a:noFill/>
        </p:spPr>
        <p:txBody>
          <a:bodyPr wrap="square">
            <a:spAutoFit/>
          </a:bodyPr>
          <a:lstStyle/>
          <a:p>
            <a:r>
              <a:rPr lang="en-US" b="1" dirty="0">
                <a:hlinkClick r:id="rId3">
                  <a:extLst>
                    <a:ext uri="{A12FA001-AC4F-418D-AE19-62706E023703}">
                      <ahyp:hlinkClr xmlns:ahyp="http://schemas.microsoft.com/office/drawing/2018/hyperlinkcolor" val="tx"/>
                    </a:ext>
                  </a:extLst>
                </a:hlinkClick>
              </a:rPr>
              <a:t>http://agesandstages.com/free-resources/asq-calculator/</a:t>
            </a:r>
            <a:r>
              <a:rPr lang="en-US" b="1" dirty="0"/>
              <a:t> </a:t>
            </a:r>
          </a:p>
        </p:txBody>
      </p:sp>
    </p:spTree>
    <p:extLst>
      <p:ext uri="{BB962C8B-B14F-4D97-AF65-F5344CB8AC3E}">
        <p14:creationId xmlns:p14="http://schemas.microsoft.com/office/powerpoint/2010/main" val="402334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5177-7551-4258-A942-BCB57864FB47}"/>
              </a:ext>
            </a:extLst>
          </p:cNvPr>
          <p:cNvSpPr>
            <a:spLocks noGrp="1"/>
          </p:cNvSpPr>
          <p:nvPr>
            <p:ph type="ctrTitle"/>
          </p:nvPr>
        </p:nvSpPr>
        <p:spPr/>
        <p:txBody>
          <a:bodyPr/>
          <a:lstStyle/>
          <a:p>
            <a:r>
              <a:rPr lang="en-US" dirty="0"/>
              <a:t>QUESTIONS? </a:t>
            </a:r>
          </a:p>
        </p:txBody>
      </p:sp>
      <p:sp>
        <p:nvSpPr>
          <p:cNvPr id="3" name="Subtitle 2">
            <a:extLst>
              <a:ext uri="{FF2B5EF4-FFF2-40B4-BE49-F238E27FC236}">
                <a16:creationId xmlns:a16="http://schemas.microsoft.com/office/drawing/2014/main" id="{928D4C80-0D4E-4CD7-89FA-EAFEBC5E6DA6}"/>
              </a:ext>
            </a:extLst>
          </p:cNvPr>
          <p:cNvSpPr>
            <a:spLocks noGrp="1"/>
          </p:cNvSpPr>
          <p:nvPr>
            <p:ph type="subTitle" idx="1"/>
          </p:nvPr>
        </p:nvSpPr>
        <p:spPr/>
        <p:txBody>
          <a:bodyPr/>
          <a:lstStyle/>
          <a:p>
            <a:r>
              <a:rPr lang="en-US" b="1" dirty="0"/>
              <a:t>Thank you </a:t>
            </a:r>
          </a:p>
        </p:txBody>
      </p:sp>
    </p:spTree>
    <p:extLst>
      <p:ext uri="{BB962C8B-B14F-4D97-AF65-F5344CB8AC3E}">
        <p14:creationId xmlns:p14="http://schemas.microsoft.com/office/powerpoint/2010/main" val="242939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68DFB6-4513-4614-8131-A54CA7CBE213}"/>
              </a:ext>
            </a:extLst>
          </p:cNvPr>
          <p:cNvSpPr txBox="1"/>
          <p:nvPr/>
        </p:nvSpPr>
        <p:spPr>
          <a:xfrm>
            <a:off x="241540" y="210046"/>
            <a:ext cx="8689976" cy="523220"/>
          </a:xfrm>
          <a:prstGeom prst="rect">
            <a:avLst/>
          </a:prstGeom>
          <a:noFill/>
        </p:spPr>
        <p:txBody>
          <a:bodyPr wrap="square" rtlCol="0">
            <a:spAutoFit/>
          </a:bodyPr>
          <a:lstStyle/>
          <a:p>
            <a:r>
              <a:rPr lang="en-US" sz="2800" b="1" dirty="0"/>
              <a:t>Head Start Performance Standards </a:t>
            </a:r>
          </a:p>
        </p:txBody>
      </p:sp>
      <p:sp>
        <p:nvSpPr>
          <p:cNvPr id="5" name="TextBox 4">
            <a:extLst>
              <a:ext uri="{FF2B5EF4-FFF2-40B4-BE49-F238E27FC236}">
                <a16:creationId xmlns:a16="http://schemas.microsoft.com/office/drawing/2014/main" id="{C5C00D35-E38E-4980-8979-B4C44DE82BB0}"/>
              </a:ext>
            </a:extLst>
          </p:cNvPr>
          <p:cNvSpPr txBox="1"/>
          <p:nvPr/>
        </p:nvSpPr>
        <p:spPr>
          <a:xfrm>
            <a:off x="-810884" y="1339970"/>
            <a:ext cx="7671759" cy="446276"/>
          </a:xfrm>
          <a:prstGeom prst="rect">
            <a:avLst/>
          </a:prstGeom>
          <a:noFill/>
        </p:spPr>
        <p:txBody>
          <a:bodyPr wrap="square" rtlCol="0">
            <a:spAutoFit/>
          </a:bodyPr>
          <a:lstStyle/>
          <a:p>
            <a:pPr algn="ctr"/>
            <a:r>
              <a:rPr lang="en-US" sz="2300" b="1" dirty="0"/>
              <a:t>1302.33 Child Screenings and Assessments </a:t>
            </a:r>
          </a:p>
        </p:txBody>
      </p:sp>
      <p:sp>
        <p:nvSpPr>
          <p:cNvPr id="6" name="TextBox 5">
            <a:extLst>
              <a:ext uri="{FF2B5EF4-FFF2-40B4-BE49-F238E27FC236}">
                <a16:creationId xmlns:a16="http://schemas.microsoft.com/office/drawing/2014/main" id="{57E430B0-543E-462E-933C-3369EA7F2D78}"/>
              </a:ext>
            </a:extLst>
          </p:cNvPr>
          <p:cNvSpPr txBox="1"/>
          <p:nvPr/>
        </p:nvSpPr>
        <p:spPr>
          <a:xfrm>
            <a:off x="414067" y="2030083"/>
            <a:ext cx="10345947" cy="2677656"/>
          </a:xfrm>
          <a:prstGeom prst="rect">
            <a:avLst/>
          </a:prstGeom>
          <a:noFill/>
        </p:spPr>
        <p:txBody>
          <a:bodyPr wrap="square" rtlCol="0">
            <a:spAutoFit/>
          </a:bodyPr>
          <a:lstStyle/>
          <a:p>
            <a:pPr marL="285750" indent="-285750">
              <a:buFont typeface="Arial" panose="020B0604020202020204" pitchFamily="34" charset="0"/>
              <a:buChar char="•"/>
            </a:pPr>
            <a:r>
              <a:rPr lang="en-US" sz="2400" b="1" dirty="0"/>
              <a:t>(A) Screening</a:t>
            </a:r>
          </a:p>
          <a:p>
            <a:r>
              <a:rPr lang="en-US" sz="2400" b="1" dirty="0"/>
              <a:t>1. In collaboration with each child’s parent and with parental consent, a program must complete or obtain a current developmental screening to identify concerns regarding a child’s developmental, behavioral, motor, language, social, cognitive, and emotional skills within the 45 calendar days of when the child first attends the program or, the first home based program option, receives a home visit. </a:t>
            </a:r>
          </a:p>
        </p:txBody>
      </p:sp>
    </p:spTree>
    <p:extLst>
      <p:ext uri="{BB962C8B-B14F-4D97-AF65-F5344CB8AC3E}">
        <p14:creationId xmlns:p14="http://schemas.microsoft.com/office/powerpoint/2010/main" val="132083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89A6809-5ED4-44CF-8FBE-9083CBB154DD}"/>
              </a:ext>
            </a:extLst>
          </p:cNvPr>
          <p:cNvSpPr>
            <a:spLocks noGrp="1"/>
          </p:cNvSpPr>
          <p:nvPr>
            <p:ph sz="quarter" idx="13"/>
          </p:nvPr>
        </p:nvSpPr>
        <p:spPr/>
        <p:txBody>
          <a:bodyPr/>
          <a:lstStyle/>
          <a:p>
            <a:r>
              <a:rPr lang="en-US" sz="2800" b="1" dirty="0"/>
              <a:t>ASQ-3 (Developmental Screen)</a:t>
            </a:r>
            <a:endParaRPr lang="es-MX" sz="2800" dirty="0"/>
          </a:p>
          <a:p>
            <a:pPr lvl="1"/>
            <a:r>
              <a:rPr lang="en-US" sz="2800" dirty="0"/>
              <a:t>Ages &amp; Stages Questionnaires, (ASQ-3) is a developmental screening tool designed for use by early educators and health care professionals to identify any early signs of developmental delays.</a:t>
            </a:r>
          </a:p>
          <a:p>
            <a:endParaRPr lang="en-US" dirty="0"/>
          </a:p>
        </p:txBody>
      </p:sp>
      <p:pic>
        <p:nvPicPr>
          <p:cNvPr id="11" name="Picture 4" descr="Related image">
            <a:extLst>
              <a:ext uri="{FF2B5EF4-FFF2-40B4-BE49-F238E27FC236}">
                <a16:creationId xmlns:a16="http://schemas.microsoft.com/office/drawing/2014/main" id="{11B04D3C-566D-457A-9EA8-778CFF8B6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33" y="323643"/>
            <a:ext cx="1711119" cy="13606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12">
            <a:extLst>
              <a:ext uri="{FF2B5EF4-FFF2-40B4-BE49-F238E27FC236}">
                <a16:creationId xmlns:a16="http://schemas.microsoft.com/office/drawing/2014/main" id="{ED693292-51A4-4CBA-9416-4F8530843337}"/>
              </a:ext>
            </a:extLst>
          </p:cNvPr>
          <p:cNvSpPr txBox="1"/>
          <p:nvPr/>
        </p:nvSpPr>
        <p:spPr>
          <a:xfrm>
            <a:off x="3237468" y="562007"/>
            <a:ext cx="6096000" cy="646331"/>
          </a:xfrm>
          <a:prstGeom prst="rect">
            <a:avLst/>
          </a:prstGeom>
          <a:noFill/>
        </p:spPr>
        <p:txBody>
          <a:bodyPr wrap="square">
            <a:spAutoFit/>
          </a:bodyPr>
          <a:lstStyle/>
          <a:p>
            <a:r>
              <a:rPr lang="en-US" sz="3600" b="1" dirty="0">
                <a:solidFill>
                  <a:schemeClr val="tx1"/>
                </a:solidFill>
              </a:rPr>
              <a:t>Ages &amp; Stages Questionnaire</a:t>
            </a:r>
          </a:p>
        </p:txBody>
      </p:sp>
    </p:spTree>
    <p:extLst>
      <p:ext uri="{BB962C8B-B14F-4D97-AF65-F5344CB8AC3E}">
        <p14:creationId xmlns:p14="http://schemas.microsoft.com/office/powerpoint/2010/main" val="129310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81E1-2D58-4C0F-B36A-B752DECF3584}"/>
              </a:ext>
            </a:extLst>
          </p:cNvPr>
          <p:cNvSpPr>
            <a:spLocks noGrp="1"/>
          </p:cNvSpPr>
          <p:nvPr>
            <p:ph type="title"/>
          </p:nvPr>
        </p:nvSpPr>
        <p:spPr>
          <a:xfrm>
            <a:off x="913774" y="-332754"/>
            <a:ext cx="10364451" cy="1596177"/>
          </a:xfrm>
        </p:spPr>
        <p:txBody>
          <a:bodyPr/>
          <a:lstStyle/>
          <a:p>
            <a:r>
              <a:rPr lang="en-US" dirty="0"/>
              <a:t>RESOURCES TO SHARE WITH PARENTS  </a:t>
            </a:r>
          </a:p>
        </p:txBody>
      </p:sp>
      <p:pic>
        <p:nvPicPr>
          <p:cNvPr id="6" name="Content Placeholder 5">
            <a:extLst>
              <a:ext uri="{FF2B5EF4-FFF2-40B4-BE49-F238E27FC236}">
                <a16:creationId xmlns:a16="http://schemas.microsoft.com/office/drawing/2014/main" id="{04D482EB-5941-4ECA-B39C-3A95B091CF8B}"/>
              </a:ext>
            </a:extLst>
          </p:cNvPr>
          <p:cNvPicPr>
            <a:picLocks noGrp="1" noChangeAspect="1"/>
          </p:cNvPicPr>
          <p:nvPr>
            <p:ph sz="quarter" idx="13"/>
          </p:nvPr>
        </p:nvPicPr>
        <p:blipFill>
          <a:blip r:embed="rId2"/>
          <a:stretch>
            <a:fillRect/>
          </a:stretch>
        </p:blipFill>
        <p:spPr>
          <a:xfrm>
            <a:off x="294967" y="1974074"/>
            <a:ext cx="3299017" cy="4240263"/>
          </a:xfrm>
        </p:spPr>
      </p:pic>
      <p:sp>
        <p:nvSpPr>
          <p:cNvPr id="4" name="Content Placeholder 3">
            <a:extLst>
              <a:ext uri="{FF2B5EF4-FFF2-40B4-BE49-F238E27FC236}">
                <a16:creationId xmlns:a16="http://schemas.microsoft.com/office/drawing/2014/main" id="{756206C7-C81C-4A4E-9486-62C28ED924A5}"/>
              </a:ext>
            </a:extLst>
          </p:cNvPr>
          <p:cNvSpPr>
            <a:spLocks noGrp="1"/>
          </p:cNvSpPr>
          <p:nvPr>
            <p:ph sz="quarter" idx="14"/>
          </p:nvPr>
        </p:nvSpPr>
        <p:spPr>
          <a:xfrm>
            <a:off x="3490937" y="844012"/>
            <a:ext cx="5210123" cy="1428529"/>
          </a:xfrm>
        </p:spPr>
        <p:txBody>
          <a:bodyPr/>
          <a:lstStyle/>
          <a:p>
            <a:r>
              <a:rPr lang="en-US" dirty="0"/>
              <a:t>Materials needed to administer asq3 </a:t>
            </a:r>
          </a:p>
          <a:p>
            <a:r>
              <a:rPr lang="en-US" dirty="0"/>
              <a:t>ASQ PARENT GUIDE ENGLSIH / SPANISH</a:t>
            </a:r>
          </a:p>
        </p:txBody>
      </p:sp>
      <p:pic>
        <p:nvPicPr>
          <p:cNvPr id="9" name="Picture 8" descr="A screenshot of a cell phone&#10;&#10;Description automatically generated">
            <a:extLst>
              <a:ext uri="{FF2B5EF4-FFF2-40B4-BE49-F238E27FC236}">
                <a16:creationId xmlns:a16="http://schemas.microsoft.com/office/drawing/2014/main" id="{027D1E58-3CCF-4755-BC3E-233D6936FD17}"/>
              </a:ext>
            </a:extLst>
          </p:cNvPr>
          <p:cNvPicPr>
            <a:picLocks noChangeAspect="1"/>
          </p:cNvPicPr>
          <p:nvPr/>
        </p:nvPicPr>
        <p:blipFill>
          <a:blip r:embed="rId3"/>
          <a:stretch>
            <a:fillRect/>
          </a:stretch>
        </p:blipFill>
        <p:spPr>
          <a:xfrm>
            <a:off x="4312263" y="2001362"/>
            <a:ext cx="3299017" cy="4280149"/>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7EFA315B-897C-4224-9DEE-882C56C9C8F2}"/>
              </a:ext>
            </a:extLst>
          </p:cNvPr>
          <p:cNvPicPr>
            <a:picLocks noChangeAspect="1"/>
          </p:cNvPicPr>
          <p:nvPr/>
        </p:nvPicPr>
        <p:blipFill>
          <a:blip r:embed="rId4"/>
          <a:stretch>
            <a:fillRect/>
          </a:stretch>
        </p:blipFill>
        <p:spPr>
          <a:xfrm>
            <a:off x="8433954" y="1974074"/>
            <a:ext cx="3299018" cy="4307437"/>
          </a:xfrm>
          <a:prstGeom prst="rect">
            <a:avLst/>
          </a:prstGeom>
        </p:spPr>
      </p:pic>
    </p:spTree>
    <p:extLst>
      <p:ext uri="{BB962C8B-B14F-4D97-AF65-F5344CB8AC3E}">
        <p14:creationId xmlns:p14="http://schemas.microsoft.com/office/powerpoint/2010/main" val="211698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AB07-5777-4E8C-8DB9-F4D8A24CEAB4}"/>
              </a:ext>
            </a:extLst>
          </p:cNvPr>
          <p:cNvSpPr>
            <a:spLocks noGrp="1"/>
          </p:cNvSpPr>
          <p:nvPr>
            <p:ph type="title"/>
          </p:nvPr>
        </p:nvSpPr>
        <p:spPr/>
        <p:txBody>
          <a:bodyPr/>
          <a:lstStyle/>
          <a:p>
            <a:r>
              <a:rPr lang="en-US" b="1" dirty="0"/>
              <a:t>Questionnaire Delivery: Text</a:t>
            </a:r>
          </a:p>
        </p:txBody>
      </p:sp>
      <p:sp>
        <p:nvSpPr>
          <p:cNvPr id="6" name="TextBox 5">
            <a:extLst>
              <a:ext uri="{FF2B5EF4-FFF2-40B4-BE49-F238E27FC236}">
                <a16:creationId xmlns:a16="http://schemas.microsoft.com/office/drawing/2014/main" id="{23CEFC61-B8F8-461E-AA1C-B0969D071C81}"/>
              </a:ext>
            </a:extLst>
          </p:cNvPr>
          <p:cNvSpPr txBox="1"/>
          <p:nvPr/>
        </p:nvSpPr>
        <p:spPr>
          <a:xfrm>
            <a:off x="1012166" y="2415396"/>
            <a:ext cx="10794521" cy="3554819"/>
          </a:xfrm>
          <a:prstGeom prst="rect">
            <a:avLst/>
          </a:prstGeom>
          <a:noFill/>
        </p:spPr>
        <p:txBody>
          <a:bodyPr wrap="square" rtlCol="0">
            <a:spAutoFit/>
          </a:bodyPr>
          <a:lstStyle/>
          <a:p>
            <a:pPr marL="285750" indent="-285750">
              <a:buFont typeface="Arial" panose="020B0604020202020204" pitchFamily="34" charset="0"/>
              <a:buChar char="•"/>
            </a:pPr>
            <a:r>
              <a:rPr lang="en-US" sz="2500" dirty="0"/>
              <a:t>Special Release of ASQ-3 questionnaires in JPEG format; one image per questionnaire page.</a:t>
            </a:r>
          </a:p>
          <a:p>
            <a:pPr marL="285750" indent="-285750">
              <a:buFont typeface="Arial" panose="020B0604020202020204" pitchFamily="34" charset="0"/>
              <a:buChar char="•"/>
            </a:pPr>
            <a:r>
              <a:rPr lang="en-US" sz="2500" dirty="0"/>
              <a:t>Images can be texted to parents who don’t have internet access</a:t>
            </a:r>
          </a:p>
          <a:p>
            <a:pPr marL="285750" indent="-285750">
              <a:buFont typeface="Arial" panose="020B0604020202020204" pitchFamily="34" charset="0"/>
              <a:buChar char="•"/>
            </a:pPr>
            <a:r>
              <a:rPr lang="en-US" sz="2500" dirty="0"/>
              <a:t>Images can be used by professionals who don’t currently have access to programs' ASQ-3 box, files or ASQ online</a:t>
            </a:r>
          </a:p>
          <a:p>
            <a:pPr marL="285750" indent="-285750">
              <a:buFont typeface="Arial" panose="020B0604020202020204" pitchFamily="34" charset="0"/>
              <a:buChar char="•"/>
            </a:pPr>
            <a:r>
              <a:rPr lang="en-US" sz="2500" dirty="0"/>
              <a:t>Includes fillable PDF of information Summary sheets for professionals to use to record responses and scores</a:t>
            </a:r>
          </a:p>
          <a:p>
            <a:pPr marL="285750" indent="-285750">
              <a:buFont typeface="Arial" panose="020B0604020202020204" pitchFamily="34" charset="0"/>
              <a:buChar char="•"/>
            </a:pPr>
            <a:r>
              <a:rPr lang="en-US" sz="2500" dirty="0"/>
              <a:t>May be used to support virtual one on one parent conferences by direct service providers.</a:t>
            </a:r>
          </a:p>
        </p:txBody>
      </p:sp>
      <p:sp>
        <p:nvSpPr>
          <p:cNvPr id="9" name="Title 8">
            <a:extLst>
              <a:ext uri="{FF2B5EF4-FFF2-40B4-BE49-F238E27FC236}">
                <a16:creationId xmlns:a16="http://schemas.microsoft.com/office/drawing/2014/main" id="{15B50C8C-9A9E-4AEF-AC53-433D9CA9E16C}"/>
              </a:ext>
            </a:extLst>
          </p:cNvPr>
          <p:cNvSpPr txBox="1">
            <a:spLocks/>
          </p:cNvSpPr>
          <p:nvPr/>
        </p:nvSpPr>
        <p:spPr>
          <a:xfrm>
            <a:off x="666485" y="94649"/>
            <a:ext cx="10364451" cy="6463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2000" b="1">
                <a:solidFill>
                  <a:srgbClr val="0070C0"/>
                </a:solidFill>
                <a:highlight>
                  <a:srgbClr val="FFFF00"/>
                </a:highlight>
              </a:rPr>
              <a:t>*ASK parent if child is premature (upon scheduling Home Visits)</a:t>
            </a:r>
          </a:p>
          <a:p>
            <a:r>
              <a:rPr lang="en-US" sz="2000" b="1">
                <a:solidFill>
                  <a:srgbClr val="0070C0"/>
                </a:solidFill>
                <a:highlight>
                  <a:srgbClr val="FFFF00"/>
                </a:highlight>
              </a:rPr>
              <a:t>*If yes, child’s age will need to be adjusted using ASQ calculator</a:t>
            </a:r>
            <a:r>
              <a:rPr lang="en-US" sz="2000" b="1">
                <a:highlight>
                  <a:srgbClr val="FFFF00"/>
                </a:highlight>
              </a:rPr>
              <a:t>.</a:t>
            </a:r>
            <a:endParaRPr lang="en-US" sz="2000" b="1" dirty="0">
              <a:highlight>
                <a:srgbClr val="FFFF00"/>
              </a:highlight>
            </a:endParaRPr>
          </a:p>
        </p:txBody>
      </p:sp>
    </p:spTree>
    <p:extLst>
      <p:ext uri="{BB962C8B-B14F-4D97-AF65-F5344CB8AC3E}">
        <p14:creationId xmlns:p14="http://schemas.microsoft.com/office/powerpoint/2010/main" val="3897011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1B31F5-9AEB-4483-9E4D-91486FE8CE90}"/>
              </a:ext>
            </a:extLst>
          </p:cNvPr>
          <p:cNvPicPr>
            <a:picLocks noChangeAspect="1"/>
          </p:cNvPicPr>
          <p:nvPr/>
        </p:nvPicPr>
        <p:blipFill>
          <a:blip r:embed="rId2"/>
          <a:stretch>
            <a:fillRect/>
          </a:stretch>
        </p:blipFill>
        <p:spPr>
          <a:xfrm>
            <a:off x="2208361" y="461173"/>
            <a:ext cx="7464725" cy="4576957"/>
          </a:xfrm>
          <a:prstGeom prst="rect">
            <a:avLst/>
          </a:prstGeom>
        </p:spPr>
      </p:pic>
      <p:sp>
        <p:nvSpPr>
          <p:cNvPr id="6" name="Arrow: Down 5">
            <a:extLst>
              <a:ext uri="{FF2B5EF4-FFF2-40B4-BE49-F238E27FC236}">
                <a16:creationId xmlns:a16="http://schemas.microsoft.com/office/drawing/2014/main" id="{0D5FAC48-39D9-42C8-B671-521127E5CCA4}"/>
              </a:ext>
            </a:extLst>
          </p:cNvPr>
          <p:cNvSpPr/>
          <p:nvPr/>
        </p:nvSpPr>
        <p:spPr>
          <a:xfrm>
            <a:off x="7435969" y="156508"/>
            <a:ext cx="816633" cy="13856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4810F2AB-5C8D-4FF4-8530-4794D20C19FB}"/>
              </a:ext>
            </a:extLst>
          </p:cNvPr>
          <p:cNvSpPr/>
          <p:nvPr/>
        </p:nvSpPr>
        <p:spPr>
          <a:xfrm>
            <a:off x="4210113" y="156508"/>
            <a:ext cx="879895" cy="117894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33B84A-CEC8-4DDE-B7F0-38C1D929FAE5}"/>
              </a:ext>
            </a:extLst>
          </p:cNvPr>
          <p:cNvSpPr txBox="1"/>
          <p:nvPr/>
        </p:nvSpPr>
        <p:spPr>
          <a:xfrm>
            <a:off x="6383548" y="5244860"/>
            <a:ext cx="3508075"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Fillable Summary Score sheet </a:t>
            </a:r>
          </a:p>
          <a:p>
            <a:pPr marL="285750" indent="-285750">
              <a:buFont typeface="Arial" panose="020B0604020202020204" pitchFamily="34" charset="0"/>
              <a:buChar char="•"/>
            </a:pPr>
            <a:r>
              <a:rPr lang="en-US" b="1" dirty="0"/>
              <a:t>Teacher will save each sheet per family and keep for records. </a:t>
            </a:r>
          </a:p>
        </p:txBody>
      </p:sp>
      <p:sp>
        <p:nvSpPr>
          <p:cNvPr id="10" name="TextBox 9">
            <a:extLst>
              <a:ext uri="{FF2B5EF4-FFF2-40B4-BE49-F238E27FC236}">
                <a16:creationId xmlns:a16="http://schemas.microsoft.com/office/drawing/2014/main" id="{A11B7885-7634-4AB6-8662-AA9A3034BAD2}"/>
              </a:ext>
            </a:extLst>
          </p:cNvPr>
          <p:cNvSpPr txBox="1"/>
          <p:nvPr/>
        </p:nvSpPr>
        <p:spPr>
          <a:xfrm>
            <a:off x="776378" y="5106361"/>
            <a:ext cx="3186023"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t>Parents can view JPEG pictures of questionnaire or teacher can share questions via interview with parent </a:t>
            </a:r>
          </a:p>
        </p:txBody>
      </p:sp>
    </p:spTree>
    <p:extLst>
      <p:ext uri="{BB962C8B-B14F-4D97-AF65-F5344CB8AC3E}">
        <p14:creationId xmlns:p14="http://schemas.microsoft.com/office/powerpoint/2010/main" val="1022040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816627E-42FE-41CE-9065-EAE1C663FB94}"/>
              </a:ext>
            </a:extLst>
          </p:cNvPr>
          <p:cNvSpPr txBox="1">
            <a:spLocks noGrp="1"/>
          </p:cNvSpPr>
          <p:nvPr>
            <p:ph type="subTitle" idx="1"/>
          </p:nvPr>
        </p:nvSpPr>
        <p:spPr>
          <a:xfrm>
            <a:off x="1676250" y="579407"/>
            <a:ext cx="8689976" cy="1371599"/>
          </a:xfrm>
          <a:prstGeom prst="rect">
            <a:avLst/>
          </a:prstGeom>
        </p:spPr>
        <p:txBody>
          <a:bodyPr>
            <a:normAutofit fontScale="25000" lnSpcReduction="2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endParaRPr lang="es-MX" dirty="0"/>
          </a:p>
          <a:p>
            <a:pPr>
              <a:buFont typeface="Wingdings" panose="05000000000000000000" pitchFamily="2" charset="2"/>
              <a:buChar char="§"/>
            </a:pPr>
            <a:r>
              <a:rPr lang="en-US" sz="8000" dirty="0"/>
              <a:t>pdf Pictures are available in English</a:t>
            </a:r>
          </a:p>
          <a:p>
            <a:pPr>
              <a:buFont typeface="Wingdings" panose="05000000000000000000" pitchFamily="2" charset="2"/>
              <a:buChar char="§"/>
            </a:pPr>
            <a:r>
              <a:rPr lang="en-US" sz="8000" dirty="0">
                <a:highlight>
                  <a:srgbClr val="C0C0C0"/>
                </a:highlight>
              </a:rPr>
              <a:t>Spanish pdf pictures ARE NOT AVAILABLE BUT EACH Spanish questionnaire will be available on the </a:t>
            </a:r>
            <a:r>
              <a:rPr lang="en-US" sz="8000" dirty="0">
                <a:solidFill>
                  <a:srgbClr val="FF0000"/>
                </a:solidFill>
                <a:highlight>
                  <a:srgbClr val="C0C0C0"/>
                </a:highlight>
                <a:hlinkClick r:id="rId2">
                  <a:extLst>
                    <a:ext uri="{A12FA001-AC4F-418D-AE19-62706E023703}">
                      <ahyp:hlinkClr xmlns:ahyp="http://schemas.microsoft.com/office/drawing/2018/hyperlinkcolor" val="tx"/>
                    </a:ext>
                  </a:extLst>
                </a:hlinkClick>
              </a:rPr>
              <a:t>www.ehsflexpd.com</a:t>
            </a:r>
            <a:r>
              <a:rPr lang="en-US" sz="8000" dirty="0">
                <a:highlight>
                  <a:srgbClr val="C0C0C0"/>
                </a:highlight>
              </a:rPr>
              <a:t> website under education and teachers will read each question to parent</a:t>
            </a:r>
            <a:endParaRPr lang="es-MX" sz="8000" dirty="0">
              <a:highlight>
                <a:srgbClr val="C0C0C0"/>
              </a:highlight>
            </a:endParaRPr>
          </a:p>
          <a:p>
            <a:pPr marL="0" indent="0">
              <a:buNone/>
            </a:pPr>
            <a:r>
              <a:rPr lang="en-US" sz="8000" dirty="0"/>
              <a:t>Takes 10–15 minutes for parents to complete with teacher via interview</a:t>
            </a:r>
          </a:p>
          <a:p>
            <a:pPr>
              <a:buFont typeface="Wingdings" panose="05000000000000000000" pitchFamily="2" charset="2"/>
              <a:buChar char="§"/>
            </a:pPr>
            <a:r>
              <a:rPr lang="en-US" sz="8000" dirty="0"/>
              <a:t>Capture parents’ in-depth knowledge about their child</a:t>
            </a:r>
            <a:endParaRPr lang="es-MX" sz="8000" dirty="0"/>
          </a:p>
          <a:p>
            <a:pPr>
              <a:buFont typeface="Wingdings" panose="05000000000000000000" pitchFamily="2" charset="2"/>
              <a:buChar char="§"/>
            </a:pPr>
            <a:r>
              <a:rPr lang="en-US" sz="8000" dirty="0"/>
              <a:t>Teachers Note down a child’s strengths as well as concerns</a:t>
            </a:r>
            <a:endParaRPr lang="es-MX" sz="8000" dirty="0"/>
          </a:p>
          <a:p>
            <a:pPr>
              <a:buFont typeface="Wingdings" panose="05000000000000000000" pitchFamily="2" charset="2"/>
              <a:buChar char="§"/>
            </a:pPr>
            <a:r>
              <a:rPr lang="en-US" sz="8000" dirty="0"/>
              <a:t>Teaches parents about child development and their own child’s skills</a:t>
            </a:r>
            <a:endParaRPr lang="es-MX" sz="8000" dirty="0"/>
          </a:p>
          <a:p>
            <a:pPr>
              <a:buFont typeface="Wingdings" panose="05000000000000000000" pitchFamily="2" charset="2"/>
              <a:buChar char="§"/>
            </a:pPr>
            <a:r>
              <a:rPr lang="en-US" sz="8000" dirty="0"/>
              <a:t>Highlight results that fall in a “monitoring zone,” to make it easier to keep track of children at risk</a:t>
            </a:r>
            <a:endParaRPr lang="es-MX" sz="8000" dirty="0"/>
          </a:p>
          <a:p>
            <a:pPr>
              <a:buFont typeface="Wingdings" panose="05000000000000000000" pitchFamily="2" charset="2"/>
              <a:buChar char="§"/>
            </a:pPr>
            <a:r>
              <a:rPr lang="en-US" sz="8000" dirty="0"/>
              <a:t>Can be completed via virtual conference or over the phone during this COVID:19 pandemic time</a:t>
            </a:r>
            <a:endParaRPr lang="es-MX" sz="8000" dirty="0"/>
          </a:p>
          <a:p>
            <a:endParaRPr lang="en-US" dirty="0"/>
          </a:p>
        </p:txBody>
      </p:sp>
    </p:spTree>
    <p:extLst>
      <p:ext uri="{BB962C8B-B14F-4D97-AF65-F5344CB8AC3E}">
        <p14:creationId xmlns:p14="http://schemas.microsoft.com/office/powerpoint/2010/main" val="1746769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5F702B7-6972-4CCA-9D1B-0266E235E787}"/>
              </a:ext>
            </a:extLst>
          </p:cNvPr>
          <p:cNvSpPr txBox="1">
            <a:spLocks noGrp="1"/>
          </p:cNvSpPr>
          <p:nvPr>
            <p:ph type="subTitle" idx="1"/>
          </p:nvPr>
        </p:nvSpPr>
        <p:spPr>
          <a:xfrm>
            <a:off x="1658997" y="211346"/>
            <a:ext cx="8689976" cy="1371599"/>
          </a:xfrm>
          <a:prstGeom prst="rect">
            <a:avLst/>
          </a:prstGeom>
        </p:spPr>
        <p:txBody>
          <a:bodyP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lnSpc>
                <a:spcPct val="150000"/>
              </a:lnSpc>
              <a:buNone/>
            </a:pPr>
            <a:r>
              <a:rPr lang="en-US" b="1" dirty="0"/>
              <a:t>1</a:t>
            </a:r>
            <a:r>
              <a:rPr lang="en-US" dirty="0"/>
              <a:t>. ASQ3 MUST BE COMPLETED Within </a:t>
            </a:r>
            <a:r>
              <a:rPr lang="en-US" b="1" dirty="0"/>
              <a:t>45 calendar days of when the child first attends the program</a:t>
            </a:r>
          </a:p>
          <a:p>
            <a:pPr marL="0" indent="0">
              <a:lnSpc>
                <a:spcPct val="150000"/>
              </a:lnSpc>
              <a:buNone/>
            </a:pPr>
            <a:r>
              <a:rPr lang="en-US" b="1" dirty="0"/>
              <a:t>2.  </a:t>
            </a:r>
            <a:r>
              <a:rPr lang="en-US" dirty="0"/>
              <a:t>Legal guardian answers ASQ’s  via phone conference with teacher </a:t>
            </a:r>
          </a:p>
          <a:p>
            <a:pPr marL="0" indent="0">
              <a:lnSpc>
                <a:spcPct val="150000"/>
              </a:lnSpc>
              <a:buNone/>
            </a:pPr>
            <a:r>
              <a:rPr lang="en-US" b="1" dirty="0"/>
              <a:t>3.</a:t>
            </a:r>
            <a:r>
              <a:rPr lang="en-US" dirty="0"/>
              <a:t> </a:t>
            </a:r>
            <a:r>
              <a:rPr lang="en-US" b="1" dirty="0">
                <a:solidFill>
                  <a:srgbClr val="FF0000"/>
                </a:solidFill>
              </a:rPr>
              <a:t>Teacher reviews ASQ’s</a:t>
            </a:r>
            <a:r>
              <a:rPr lang="en-US" dirty="0"/>
              <a:t>. Any questions and/or concerns with the completion of the ASQ’s will be discussed and clarified during home visit.</a:t>
            </a:r>
            <a:endParaRPr lang="es-MX" dirty="0"/>
          </a:p>
          <a:p>
            <a:pPr marL="0" indent="0">
              <a:lnSpc>
                <a:spcPct val="150000"/>
              </a:lnSpc>
              <a:buNone/>
            </a:pPr>
            <a:r>
              <a:rPr lang="en-US" b="1" dirty="0"/>
              <a:t>4.</a:t>
            </a:r>
            <a:r>
              <a:rPr lang="en-US" b="1" dirty="0">
                <a:solidFill>
                  <a:srgbClr val="FF0000"/>
                </a:solidFill>
              </a:rPr>
              <a:t>Teacher reviews before uploading into one drive for center managers/ site directors / coaches/ </a:t>
            </a:r>
            <a:r>
              <a:rPr lang="en-US" b="1" dirty="0" err="1">
                <a:solidFill>
                  <a:srgbClr val="FF0000"/>
                </a:solidFill>
              </a:rPr>
              <a:t>easter</a:t>
            </a:r>
            <a:r>
              <a:rPr lang="en-US" b="1" dirty="0">
                <a:solidFill>
                  <a:srgbClr val="FF0000"/>
                </a:solidFill>
              </a:rPr>
              <a:t> seals and disability managers to review</a:t>
            </a:r>
            <a:endParaRPr lang="en-US" dirty="0"/>
          </a:p>
          <a:p>
            <a:pPr marL="0" indent="0">
              <a:lnSpc>
                <a:spcPct val="150000"/>
              </a:lnSpc>
              <a:buNone/>
            </a:pPr>
            <a:r>
              <a:rPr lang="en-US" b="1" dirty="0"/>
              <a:t>5. </a:t>
            </a:r>
            <a:r>
              <a:rPr lang="en-US" dirty="0"/>
              <a:t>If child scores in monitor area (gray), teacher will note down on sheet of paper or notebook for keepsake and provide activities using the asq3 strategies and open Individualization based on scores.</a:t>
            </a:r>
          </a:p>
          <a:p>
            <a:pPr marL="0" indent="0">
              <a:lnSpc>
                <a:spcPct val="150000"/>
              </a:lnSpc>
              <a:buNone/>
            </a:pPr>
            <a:r>
              <a:rPr lang="en-US" b="1" dirty="0"/>
              <a:t>6. </a:t>
            </a:r>
            <a:r>
              <a:rPr lang="en-US" dirty="0"/>
              <a:t>If Child scores in area of concern (black) or there is a parent concern, teacher will note and complete a referral form and submit to center manage/ site director/ and disabilities program manager via email. </a:t>
            </a:r>
          </a:p>
        </p:txBody>
      </p:sp>
    </p:spTree>
    <p:extLst>
      <p:ext uri="{BB962C8B-B14F-4D97-AF65-F5344CB8AC3E}">
        <p14:creationId xmlns:p14="http://schemas.microsoft.com/office/powerpoint/2010/main" val="197305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D6EF05A-0D65-46D2-93B7-7EFD09343C9B}"/>
              </a:ext>
            </a:extLst>
          </p:cNvPr>
          <p:cNvSpPr>
            <a:spLocks noGrp="1"/>
          </p:cNvSpPr>
          <p:nvPr>
            <p:ph type="subTitle" idx="1"/>
          </p:nvPr>
        </p:nvSpPr>
        <p:spPr/>
        <p:txBody>
          <a:bodyPr/>
          <a:lstStyle/>
          <a:p>
            <a:endParaRPr lang="en-US" dirty="0"/>
          </a:p>
        </p:txBody>
      </p:sp>
      <p:sp>
        <p:nvSpPr>
          <p:cNvPr id="2" name="Explosion: 8 Points 1">
            <a:extLst>
              <a:ext uri="{FF2B5EF4-FFF2-40B4-BE49-F238E27FC236}">
                <a16:creationId xmlns:a16="http://schemas.microsoft.com/office/drawing/2014/main" id="{0584F9E1-6017-4DF0-B778-EECCC66BA430}"/>
              </a:ext>
            </a:extLst>
          </p:cNvPr>
          <p:cNvSpPr/>
          <p:nvPr/>
        </p:nvSpPr>
        <p:spPr>
          <a:xfrm>
            <a:off x="225779" y="67574"/>
            <a:ext cx="3720860" cy="306525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24D436-0637-42D8-BBC2-716FF08D62CA}"/>
              </a:ext>
            </a:extLst>
          </p:cNvPr>
          <p:cNvSpPr txBox="1"/>
          <p:nvPr/>
        </p:nvSpPr>
        <p:spPr>
          <a:xfrm>
            <a:off x="1309831" y="1283732"/>
            <a:ext cx="2093344" cy="369332"/>
          </a:xfrm>
          <a:prstGeom prst="rect">
            <a:avLst/>
          </a:prstGeom>
          <a:noFill/>
        </p:spPr>
        <p:txBody>
          <a:bodyPr wrap="square" rtlCol="0">
            <a:spAutoFit/>
          </a:bodyPr>
          <a:lstStyle/>
          <a:p>
            <a:r>
              <a:rPr lang="en-US" dirty="0"/>
              <a:t>Fill out Form</a:t>
            </a:r>
          </a:p>
        </p:txBody>
      </p:sp>
      <p:pic>
        <p:nvPicPr>
          <p:cNvPr id="12" name="Picture 11" descr="A screenshot of a cell phone&#10;&#10;Description automatically generated">
            <a:extLst>
              <a:ext uri="{FF2B5EF4-FFF2-40B4-BE49-F238E27FC236}">
                <a16:creationId xmlns:a16="http://schemas.microsoft.com/office/drawing/2014/main" id="{7BEDF5A9-3DB2-4E3F-9A64-BB8BDD821063}"/>
              </a:ext>
            </a:extLst>
          </p:cNvPr>
          <p:cNvPicPr>
            <a:picLocks noChangeAspect="1"/>
          </p:cNvPicPr>
          <p:nvPr/>
        </p:nvPicPr>
        <p:blipFill rotWithShape="1">
          <a:blip r:embed="rId2"/>
          <a:srcRect l="476" r="1600"/>
          <a:stretch/>
        </p:blipFill>
        <p:spPr>
          <a:xfrm>
            <a:off x="4175184" y="205407"/>
            <a:ext cx="5302371" cy="6478563"/>
          </a:xfrm>
          <a:prstGeom prst="rect">
            <a:avLst/>
          </a:prstGeom>
        </p:spPr>
      </p:pic>
    </p:spTree>
    <p:extLst>
      <p:ext uri="{BB962C8B-B14F-4D97-AF65-F5344CB8AC3E}">
        <p14:creationId xmlns:p14="http://schemas.microsoft.com/office/powerpoint/2010/main" val="155637888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409</TotalTime>
  <Words>617</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Tw Cen MT</vt:lpstr>
      <vt:lpstr>Wingdings</vt:lpstr>
      <vt:lpstr>Wingdings 2</vt:lpstr>
      <vt:lpstr>Droplet</vt:lpstr>
      <vt:lpstr>Providers and Parents as partners in using ASQ3 IN A VIRTUAL Environment</vt:lpstr>
      <vt:lpstr>PowerPoint Presentation</vt:lpstr>
      <vt:lpstr>PowerPoint Presentation</vt:lpstr>
      <vt:lpstr>RESOURCES TO SHARE WITH PARENTS  </vt:lpstr>
      <vt:lpstr>Questionnaire Delivery: Text</vt:lpstr>
      <vt:lpstr>PowerPoint Presentation</vt:lpstr>
      <vt:lpstr>PowerPoint Presentation</vt:lpstr>
      <vt:lpstr>PowerPoint Presentation</vt:lpstr>
      <vt:lpstr>PowerPoint Presentation</vt:lpstr>
      <vt:lpstr>ASQ 3 STRATEGIES  </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Providers and Parents as partners in using ASQ3 IN A VIRTUAL ENVIROMENT</dc:title>
  <dc:creator>Yesenia Gonzalez</dc:creator>
  <cp:lastModifiedBy>Yesenia Gonzalez</cp:lastModifiedBy>
  <cp:revision>22</cp:revision>
  <dcterms:created xsi:type="dcterms:W3CDTF">2020-08-19T16:06:21Z</dcterms:created>
  <dcterms:modified xsi:type="dcterms:W3CDTF">2020-08-20T00:45:52Z</dcterms:modified>
</cp:coreProperties>
</file>